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8"/>
  </p:notesMasterIdLst>
  <p:sldIdLst>
    <p:sldId id="256" r:id="rId2"/>
    <p:sldId id="299" r:id="rId3"/>
    <p:sldId id="423" r:id="rId4"/>
    <p:sldId id="424" r:id="rId5"/>
    <p:sldId id="425" r:id="rId6"/>
    <p:sldId id="426" r:id="rId7"/>
    <p:sldId id="407" r:id="rId8"/>
    <p:sldId id="409" r:id="rId9"/>
    <p:sldId id="427" r:id="rId10"/>
    <p:sldId id="428" r:id="rId11"/>
    <p:sldId id="429" r:id="rId12"/>
    <p:sldId id="414" r:id="rId13"/>
    <p:sldId id="430" r:id="rId14"/>
    <p:sldId id="415" r:id="rId15"/>
    <p:sldId id="419" r:id="rId16"/>
    <p:sldId id="431" r:id="rId17"/>
    <p:sldId id="432" r:id="rId18"/>
    <p:sldId id="433" r:id="rId19"/>
    <p:sldId id="421" r:id="rId20"/>
    <p:sldId id="422" r:id="rId21"/>
    <p:sldId id="435" r:id="rId22"/>
    <p:sldId id="434" r:id="rId23"/>
    <p:sldId id="436" r:id="rId24"/>
    <p:sldId id="437" r:id="rId25"/>
    <p:sldId id="438" r:id="rId26"/>
    <p:sldId id="43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CC3300"/>
    <a:srgbClr val="FF66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77" autoAdjust="0"/>
    <p:restoredTop sz="94654" autoAdjust="0"/>
  </p:normalViewPr>
  <p:slideViewPr>
    <p:cSldViewPr>
      <p:cViewPr varScale="1">
        <p:scale>
          <a:sx n="100" d="100"/>
          <a:sy n="100" d="100"/>
        </p:scale>
        <p:origin x="-2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3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28.12.2020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28.12.2020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28.12.2020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28.12.2020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28.12.2020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28.12.2020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500042"/>
            <a:ext cx="8358246" cy="3643314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Результаты ВПР учащихся 6-9 классов по русскому языку </a:t>
            </a:r>
            <a:b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2020-2021 учебного года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57148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требования(умения)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71406" y="519138"/>
          <a:ext cx="9001188" cy="5389284"/>
        </p:xfrm>
        <a:graphic>
          <a:graphicData uri="http://schemas.openxmlformats.org/drawingml/2006/table">
            <a:tbl>
              <a:tblPr/>
              <a:tblGrid>
                <a:gridCol w="8286808"/>
                <a:gridCol w="714380"/>
              </a:tblGrid>
              <a:tr h="64294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3.1. Совершенствование видов речевой деятельности (чтения, говорения), обеспечивающих эффективное овладение разными учебными предметами и взаимодействие с окружающими людьми; овладение основными нормами литературного языка (орфоэпическими). Проводить орфоэпический анализ слова; определять место ударного слога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82,31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3.2.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языка. Опознавать самостоятельные части речи и их формы, а также служебные части речи и междометия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66,89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48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языка. Опознавать самостоятельные части речи и их формы, а также служебные части речи и междометия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74,8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05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Опознавать самостоятельные части речи и их формы, служебные части речи. Распознавать уровни и единицы языка в предъявленном тексте и видеть взаимосвязь между ними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77,53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63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 Совершенствование видов речевой деятельности (чтения, письма), обеспечивающих эффективное овладение разными учебными предметами и взаимодействие с окружающими людьми;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овладение основными нормами литературного языка (пунктуационными). Анализировать различные виды словосочетаний и предложений с точки зрения их структурно-смысловой организации и функциональных особенностей; соблюдать основные языковые нормы в письменной речи; опираться на грамматико-интонационный анализ при объяснении расстановки знаков препинания в предложении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59,04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05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7.1. Анализировать различные виды предложений с точки зрения их структурно-смысловой организации и функциональных особенностей, распознавать предложения с подлежащим и сказуемым, выраженными существительными в именительном падеже;--&gt;&lt;--опираться на грамматический анализ при объяснении выбора тире и места его постановки в предложении.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Cоблюдать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речевой практике основные орфографические и пунктуационные нормы русского литературного языка / совершенствовать орфографические и пунктуационные умения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89,23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912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7.2. Анализировать различные виды предложений с точки зрения их структурно-смысловой организации и функциональных особенностей, распознавать предложения с подлежащим и сказуемым, выраженными существительными в именительном падеже;--&gt;&lt;--опираться на грамматический анализ при объяснении выбора тире и места его постановки в предложении.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Cоблюдать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речевой практике основные орфографические и пунктуационные нормы русского литературного языка / совершенствовать орфографические и пунктуационные умения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58,24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57148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требования(умения)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71406" y="642918"/>
          <a:ext cx="8929750" cy="5462268"/>
        </p:xfrm>
        <a:graphic>
          <a:graphicData uri="http://schemas.openxmlformats.org/drawingml/2006/table">
            <a:tbl>
              <a:tblPr/>
              <a:tblGrid>
                <a:gridCol w="8358246"/>
                <a:gridCol w="571504"/>
              </a:tblGrid>
              <a:tr h="78581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8.1. Анализировать различные виды предложений с точки зрения их структурно-смысловой организации и функциональных особенностей, распознавать предложения с обращением, однородными членами, двумя грамматическими основами;</a:t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опираться на грамматический анализ при объяснении расстановки знаков препинания в предложении. </a:t>
                      </a:r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Cоблюдать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речевой практике основные  орфографические и пунктуационные нормы русского литературного языка / совершенствовать орфографические и пунктуационные умения и навыки</a:t>
                      </a:r>
                    </a:p>
                  </a:txBody>
                  <a:tcPr marL="3084" marR="3084" marT="3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68,68</a:t>
                      </a:r>
                    </a:p>
                  </a:txBody>
                  <a:tcPr marL="3084" marR="3084" marT="3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049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8.2. Анализировать различные виды предложений с точки зрения их структурно-смысловой организации и функциональных особенностей, распознавать предложения с обращением, однородными членами, двумя грамматическими основами;</a:t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опираться на грамматический анализ при объяснении расстановки знаков препинания в предложении. </a:t>
                      </a:r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Cоблюдать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речевой практике основные  орфографические и пунктуационные нормы русского литературного языка / совершенствовать орфографические и пунктуационные умения и навыки</a:t>
                      </a:r>
                    </a:p>
                  </a:txBody>
                  <a:tcPr marL="3084" marR="3084" marT="3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60,9</a:t>
                      </a:r>
                    </a:p>
                  </a:txBody>
                  <a:tcPr marL="3084" marR="3084" marT="3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858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9. Владеть навыками изучающего чтения и информационной переработки прочитанного материала;</a:t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адекватно понимать тексты различных функционально-смысловых типов речи и функциональных разновидностей языка;</a:t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анализировать текст с точки зрения его основной мысли, адекватно формулировать основную мысль текста в письменной форме</a:t>
                      </a:r>
                      <a:b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Использовать при работе с текстом разные виды чтения (поисковое, просмотровое, ознакомительное, изучающее, реферативное)/соблюдать культуру чтения, говорения, </a:t>
                      </a:r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аудирования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письма</a:t>
                      </a:r>
                    </a:p>
                  </a:txBody>
                  <a:tcPr marL="3084" marR="3084" marT="3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64,63</a:t>
                      </a:r>
                    </a:p>
                  </a:txBody>
                  <a:tcPr marL="3084" marR="3084" marT="3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9936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 Совершенствование видов речевой деятельности (чтения), обеспечивающих эффективное овладение разными учебными предметами; формирование навыков проведения многоаспектного анализа текста; овладение основными стилистическими ресурсами лексики и фразеологии языка, основными нормами литературного языка; приобретение опыта их использования в речевой практике при создании письменных высказываний. 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функционально-смысловых типов речи и функциональных разновидностей языка; анализировать текст с точки зрения его темы, цели, основной мысли, основной и дополнительной информации</a:t>
                      </a:r>
                    </a:p>
                  </a:txBody>
                  <a:tcPr marL="3084" marR="3084" marT="3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67,11</a:t>
                      </a:r>
                    </a:p>
                  </a:txBody>
                  <a:tcPr marL="3084" marR="3084" marT="3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319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 Понимать целостный смысл текста, находить в тексте требуемую информацию с целью подтверждения выдвинутых тезисов,  на основе которых необходимо построить речевое высказывание в письменной форме.</a:t>
                      </a:r>
                      <a:br>
                        <a:rPr lang="ru-RU" sz="105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Использовать при работе с текстом разные виды чтения (поисковое, просмотровое, ознакомительное, изучающее, реферативное). Проводить самостоятельный поиск текстовой и нетекстовой информации, отбирать и анализировать полученную информацию; соблюдать культуру чтения, говорения, аудирования и письма</a:t>
                      </a:r>
                    </a:p>
                  </a:txBody>
                  <a:tcPr marL="3084" marR="3084" marT="3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70,15</a:t>
                      </a:r>
                    </a:p>
                  </a:txBody>
                  <a:tcPr marL="3084" marR="3084" marT="3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240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12.1. Распознавать и адекватно формулировать лексическое значение многозначного слова с опорой на   контекст; использовать многозначное слово в другом значении в самостоятельно составленном и оформленном на письме речевом высказывании.Распознавать уровни и единицы языка в предъявленном тексте и видеть взаимосвязь между ними; создавать устные и письменные высказывания</a:t>
                      </a:r>
                    </a:p>
                  </a:txBody>
                  <a:tcPr marL="3084" marR="3084" marT="3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74,07</a:t>
                      </a:r>
                    </a:p>
                  </a:txBody>
                  <a:tcPr marL="3084" marR="3084" marT="3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12.2. Распознавать и адекватно формулировать лексическое значение многозначного слова с опорой на   контекст; использовать многозначное слово в другом значении в самостоятельно составленном и оформленном на письме речевом высказывании</a:t>
                      </a:r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Распознавать 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уровни и единицы языка в предъявленном тексте и видеть взаимосвязь между ними; создавать устные и письменные высказывания. Соблюдать культуру чтения, говорения, </a:t>
                      </a:r>
                      <a:r>
                        <a:rPr lang="ru-RU" sz="105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аудирования</a:t>
                      </a:r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письма; осуществлять речевой самоконтроль</a:t>
                      </a:r>
                    </a:p>
                  </a:txBody>
                  <a:tcPr marL="3084" marR="3084" marT="3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49,93</a:t>
                      </a:r>
                    </a:p>
                  </a:txBody>
                  <a:tcPr marL="3084" marR="3084" marT="30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Выполнение заданий</a:t>
            </a:r>
            <a:endParaRPr lang="ru-RU" sz="3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71406" y="714356"/>
          <a:ext cx="8929750" cy="5146212"/>
        </p:xfrm>
        <a:graphic>
          <a:graphicData uri="http://schemas.openxmlformats.org/drawingml/2006/table">
            <a:tbl>
              <a:tblPr/>
              <a:tblGrid>
                <a:gridCol w="8072494"/>
                <a:gridCol w="857256"/>
              </a:tblGrid>
              <a:tr h="121243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13.1. Распознавать стилистическую принадлежность слова и подбирать к слову близкие по значению слова (синонимы).</a:t>
                      </a:r>
                      <a:b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Распознавать уровни и единицы языка в предъявленном тексте и видеть взаимосвязь между ними; использовать синонимические ресурсы русского языка для более точного выражения мысли и усиления выразительности речи; соблюдать культуру чтения, говорения, </a:t>
                      </a:r>
                      <a:r>
                        <a:rPr lang="ru-RU" sz="1400" b="1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аудирования</a:t>
                      </a: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письма; осуществлять речевой самоконтроль</a:t>
                      </a:r>
                    </a:p>
                  </a:txBody>
                  <a:tcPr marL="6393" marR="6393" marT="63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57,45</a:t>
                      </a:r>
                    </a:p>
                  </a:txBody>
                  <a:tcPr marL="6393" marR="6393" marT="63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13.2. Распознавать стилистическую принадлежность слова и подбирать к слову близкие по значению слова (синонимы).</a:t>
                      </a:r>
                      <a:b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Распознавать уровни и единицы языка в предъявленном тексте и видеть взаимосвязь между ними; использовать синонимические ресурсы русского языка для более точного выражения мысли и усиления выразительности речи; соблюдать культуру чтения, говорения, </a:t>
                      </a:r>
                      <a:r>
                        <a:rPr lang="ru-RU" sz="1400" b="1" i="0" u="none" strike="noStrike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аудирования</a:t>
                      </a: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письма; осуществлять речевой самоконтроль</a:t>
                      </a:r>
                    </a:p>
                  </a:txBody>
                  <a:tcPr marL="6393" marR="6393" marT="63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61,57</a:t>
                      </a:r>
                    </a:p>
                  </a:txBody>
                  <a:tcPr marL="6393" marR="6393" marT="63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791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14.1. Распознавать значение фразеологической единицы; на основе значения фразеологизма и собственного жизненного опыта обучающихся определять конкретную жизненную ситуацию для адекватной интерпретации фразеологизма; умение  строить монологическое контекстное высказывание  в письменной форме. Распознавать уровни и единицы языка в предъявленном тексте и видеть взаимосвязь между ними; использовать языковые средства адекватно цели общения и речевой ситуации;</a:t>
                      </a:r>
                    </a:p>
                  </a:txBody>
                  <a:tcPr marL="6393" marR="6393" marT="63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69,35</a:t>
                      </a:r>
                    </a:p>
                  </a:txBody>
                  <a:tcPr marL="6393" marR="6393" marT="63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580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14.2. Распознавать значение фразеологической единицы; на основе значения фразеологизма и собственного жизненного опыта обучающихся определять конкретную жизненную ситуацию для адекватной интерпретации фразеологизма; умение  строить монологическое контекстное высказывание  в письменной форме. Распознавать уровни и единицы языка в предъявленном тексте и видеть взаимосвязь между ними; использовать языковые средства адекватно цели общения и речевой ситуации</a:t>
                      </a:r>
                    </a:p>
                  </a:txBody>
                  <a:tcPr marL="6393" marR="6393" marT="63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48,74</a:t>
                      </a:r>
                    </a:p>
                  </a:txBody>
                  <a:tcPr marL="6393" marR="6393" marT="639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32" y="1142984"/>
          <a:ext cx="9144064" cy="3643338"/>
        </p:xfrm>
        <a:graphic>
          <a:graphicData uri="http://schemas.openxmlformats.org/drawingml/2006/table">
            <a:tbl>
              <a:tblPr/>
              <a:tblGrid>
                <a:gridCol w="285752"/>
                <a:gridCol w="357190"/>
                <a:gridCol w="357190"/>
                <a:gridCol w="357190"/>
                <a:gridCol w="357190"/>
                <a:gridCol w="357190"/>
                <a:gridCol w="357190"/>
                <a:gridCol w="285752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78984"/>
                <a:gridCol w="335396"/>
                <a:gridCol w="357190"/>
                <a:gridCol w="357190"/>
                <a:gridCol w="357190"/>
                <a:gridCol w="357190"/>
                <a:gridCol w="357190"/>
                <a:gridCol w="357190"/>
              </a:tblGrid>
              <a:tr h="2071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РТ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59,88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62,85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92,54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87,38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61,54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50,37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63,1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79,04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65,99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70,57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68,88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55,24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85,21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46,83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63,92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56,49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52,59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61,87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65,03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66,89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44,36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48,61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58,89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62,88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44,52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ЛМР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64,73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70,43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95,55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89,85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64,45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66,09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71,9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82,31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66,89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74,8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77,53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59,04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89,23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58,24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68,68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60,9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64,63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67,11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70,15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74,07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49,93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57,45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61,57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69,35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48,74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511156"/>
          </a:xfrm>
        </p:spPr>
        <p:txBody>
          <a:bodyPr>
            <a:normAutofit fontScale="90000"/>
          </a:bodyPr>
          <a:lstStyle/>
          <a:p>
            <a:r>
              <a:rPr lang="ru-RU" sz="4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Выполнение заданий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Сравнение отметок с отметками по журналу</a:t>
            </a:r>
            <a:endParaRPr lang="ru-RU" sz="3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2844" y="1571612"/>
          <a:ext cx="8643998" cy="4357718"/>
        </p:xfrm>
        <a:graphic>
          <a:graphicData uri="http://schemas.openxmlformats.org/drawingml/2006/table">
            <a:tbl>
              <a:tblPr/>
              <a:tblGrid>
                <a:gridCol w="6072230"/>
                <a:gridCol w="1643074"/>
                <a:gridCol w="928694"/>
              </a:tblGrid>
              <a:tr h="135732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Понизили (Отметка &lt; Отметка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25,66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Подтвердили (Отметка = Отметке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69,41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6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Повысили (Отметка &gt; Отметка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643998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Всего учащихся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742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Приняли участие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679 (92%)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«5»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79(11,6%)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«4»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325 (47,9%) </a:t>
            </a: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«3»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259 (38,1%)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«2»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16 (2,4%)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Успеваемость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97,6%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Качество знаний –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59,5%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Средняя оценка 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3,7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26808" cy="78579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 8 классы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06" y="775834"/>
          <a:ext cx="9001188" cy="5716130"/>
        </p:xfrm>
        <a:graphic>
          <a:graphicData uri="http://schemas.openxmlformats.org/drawingml/2006/table">
            <a:tbl>
              <a:tblPr/>
              <a:tblGrid>
                <a:gridCol w="8429684"/>
                <a:gridCol w="571504"/>
              </a:tblGrid>
              <a:tr h="79577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1K1. Соблюдать изученные орфографические и пунктуационные правила при списывании осложненного пропусками орфограмм и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пунктограмм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текста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Соблюдать основные языковые нормы в устной и письменной речи; опираться на фонетический, морфемный, словообразовательный и морфологический анализ в практике правописания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72,83</a:t>
                      </a: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1K2. Соблюдать изученные орфографические и пунктуационные правила при списывании осложненного пропусками орфограмм и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пунктограмм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текста 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Соблюдать основные языковые нормы в устной и письменной речи; опираться на фонетический, морфемный, словообразовательный и морфологический анализ в практике правописания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64,16</a:t>
                      </a: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57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1K3. Соблюдать изученные орфографические и пунктуационные правила при списывании осложненного пропусками орфограмм и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пунктограмм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текста 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Соблюдать основные языковые нормы в устной и письменной речи; опираться на фонетический, морфемный, словообразовательный и морфологический анализ в практике правописания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92,49</a:t>
                      </a: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88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2K1. Проводить морфемный и словообразовательный анализы слов;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морфологический анализ слова;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синтаксический анализ  предложения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86,79</a:t>
                      </a: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19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2K2. Проводить морфемный и словообразовательный анализы слов;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морфологический анализ слова;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синтаксический анализ  предложения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68,24</a:t>
                      </a: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06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2K3. Проводить морфемный и словообразовательный анализы слов;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морфологический анализ слова;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синтаксический анализ  предложения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63,92</a:t>
                      </a: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98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2K4. Проводить морфемный и словообразовательный анализы слов;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морфологический анализ слова;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синтаксический анализ  предложения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67,01</a:t>
                      </a: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требования(умения</a:t>
            </a:r>
            <a:r>
              <a:rPr lang="ru-RU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06" y="826632"/>
          <a:ext cx="8929750" cy="5061731"/>
        </p:xfrm>
        <a:graphic>
          <a:graphicData uri="http://schemas.openxmlformats.org/drawingml/2006/table">
            <a:tbl>
              <a:tblPr/>
              <a:tblGrid>
                <a:gridCol w="8072494"/>
                <a:gridCol w="857256"/>
              </a:tblGrid>
              <a:tr h="42862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3.1. Распознавать производные предлоги в заданных предложениях, отличать их от омонимичных частей речи, правильно писать производные предлоги</a:t>
                      </a:r>
                    </a:p>
                  </a:txBody>
                  <a:tcPr marL="6687" marR="6687" marT="66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60,82</a:t>
                      </a:r>
                    </a:p>
                  </a:txBody>
                  <a:tcPr marL="6687" marR="6687" marT="66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77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3.2. Распознавать производные предлоги в заданных предложениях, отличать их от омонимичных частей речи, правильно писать производные предлоги</a:t>
                      </a:r>
                    </a:p>
                  </a:txBody>
                  <a:tcPr marL="6687" marR="6687" marT="66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50,96</a:t>
                      </a:r>
                    </a:p>
                  </a:txBody>
                  <a:tcPr marL="6687" marR="6687" marT="66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77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4.1. Распознавать производные союзы в заданных предложениях, отличать их от омонимичных частей речи, правильно писать производные союзы</a:t>
                      </a:r>
                    </a:p>
                  </a:txBody>
                  <a:tcPr marL="6687" marR="6687" marT="66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67,01</a:t>
                      </a:r>
                    </a:p>
                  </a:txBody>
                  <a:tcPr marL="6687" marR="6687" marT="66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77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4.2. Распознавать производные союзы в заданных предложениях, отличать их от омонимичных частей речи, правильно писать производные союзы</a:t>
                      </a:r>
                    </a:p>
                  </a:txBody>
                  <a:tcPr marL="6687" marR="6687" marT="66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64,8</a:t>
                      </a:r>
                    </a:p>
                  </a:txBody>
                  <a:tcPr marL="6687" marR="6687" marT="66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1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Владеть орфоэпическими нормами русского литературного языка </a:t>
                      </a:r>
                      <a:b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орфоэпический анализ слова; определять место ударного слога</a:t>
                      </a:r>
                      <a:b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7" marR="6687" marT="66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</a:p>
                  </a:txBody>
                  <a:tcPr marL="6687" marR="6687" marT="66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51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 Распознавать случаи нарушения грамматических норм русского литературного языка в заданных предложениях и исправлять эти нарушения </a:t>
                      </a:r>
                      <a:b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Соблюдать основные языковые нормы в устной и письменной речи</a:t>
                      </a:r>
                      <a:b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4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87" marR="6687" marT="66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48,6</a:t>
                      </a:r>
                    </a:p>
                  </a:txBody>
                  <a:tcPr marL="6687" marR="6687" marT="66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24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7.1. Опознавать предложения с причастным оборотом, деепричастным оборотом; находить границы причастных и деепричастных оборотов в предложении; соблюдать изученные пунктуационные нормы в процессе письма; обосновывать выбор предложения и знака препинания в нем, в том числе с помощью графической схемы</a:t>
                      </a:r>
                    </a:p>
                  </a:txBody>
                  <a:tcPr marL="6687" marR="6687" marT="66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68,19</a:t>
                      </a:r>
                    </a:p>
                  </a:txBody>
                  <a:tcPr marL="6687" marR="6687" marT="66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108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7.2. Анализировать различные виды словосочетаний и предложений с точки зрения их структурно-смысловой организации и функциональных особенностей; опознавать предложения осложненной структуры; соблюдать основные языковые нормы в письменной речи; опираться на грамматико-интонационный анализ при объяснении расстановки знаков препинания в предложении</a:t>
                      </a:r>
                    </a:p>
                  </a:txBody>
                  <a:tcPr marL="6687" marR="6687" marT="66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52,58</a:t>
                      </a:r>
                    </a:p>
                  </a:txBody>
                  <a:tcPr marL="6687" marR="6687" marT="668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требования(умения)</a:t>
            </a:r>
            <a:endParaRPr lang="ru-RU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06" y="500042"/>
          <a:ext cx="9001188" cy="6164138"/>
        </p:xfrm>
        <a:graphic>
          <a:graphicData uri="http://schemas.openxmlformats.org/drawingml/2006/table">
            <a:tbl>
              <a:tblPr/>
              <a:tblGrid>
                <a:gridCol w="8501122"/>
                <a:gridCol w="500066"/>
              </a:tblGrid>
              <a:tr h="50006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8.1. Опознавать предложения с деепричастным оборотом и обращением; находить границы деепричастного оборота и обращения в предложении; соблюдать изученные пунктуационные нормы в процессе письма; обосновывать выбор предложения и знаков препинания в нем, в том числе с помощью графической схемы</a:t>
                      </a: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75,48</a:t>
                      </a: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22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8.2. Анализировать различные виды словосочетаний и предложений с точки зрения их структурно-смысловой организации и функциональных особенностей; опознавать предложения &lt;…&gt; осложненной структуры; соблюдать основные языковые нормы в письменной речи; опираться на грамматико-интонационный анализ при объяснении расстановки знаков препинания в предложении</a:t>
                      </a: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61,12</a:t>
                      </a: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50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9. Анализировать прочитанный текст с точки зрения его основной мысли; распознавать и формулировать основную мысль текста в письменной форме, соблюдая нормы построения предложения и словоупотребления</a:t>
                      </a:r>
                      <a:b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функционально-смысловых типов речи и функциональных разновидностей языка</a:t>
                      </a: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63,99</a:t>
                      </a: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09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 Опознавать функционально-смысловые типы речи, представленные в прочитанном тексте  </a:t>
                      </a:r>
                      <a:b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Владеть навыками различных видов чтения (изучающим, ознакомительным, просмотровым) и информационной переработки прочитанного материала; анализировать текст с точки зрения его принадлежности к функционально-смысловому типу речи и функциональной разновидности языка</a:t>
                      </a:r>
                      <a:b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78,65</a:t>
                      </a: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37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11.1. Адекватно понимать и интерпретировать прочитанный текст, находить в тексте информацию (ключевые слова и словосочетания) в подтверждение своего ответа на вопрос, строить речевое высказывание в письменной форме с учетом норм построения предложения и словоупотребления</a:t>
                      </a: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67,82</a:t>
                      </a: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22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11.2. 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понимать, интерпретировать и комментировать тексты различных функционально-смысловых типов речи (повествование, описание, рассуждение) и функциональных разновидностей языка</a:t>
                      </a: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41,9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95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12. Распознавать лексическое значение слова с опорой на указанный в задании контекст </a:t>
                      </a:r>
                      <a:b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Владеть навыками различных видов чтения (изучающим, ознакомительным, просмотровым) и информационной переработки прочитанного материала; проводить лексический анализ слова</a:t>
                      </a:r>
                      <a:b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83,65</a:t>
                      </a: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93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13.1. Распознавать стилистически окрашенное слово в заданном контексте, подбирать к найденному слову близкие по значению слова (синонимы)</a:t>
                      </a:r>
                      <a:b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функционально-смысловых типов речи и функциональных разновидностей языка; проводить лексический анализ слова; опознавать лексические средства выразительности</a:t>
                      </a:r>
                      <a:b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74,82</a:t>
                      </a: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93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13.2. Распознавать стилистически окрашенное слово в заданном контексте, подбирать к найденному слову близкие по значению слова (синонимы)</a:t>
                      </a:r>
                      <a:b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функционально-смысловых типов речи и функциональных разновидностей языка; проводить лексический анализ слова; опознавать лексические средства выразительности</a:t>
                      </a:r>
                      <a:b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0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64,95</a:t>
                      </a: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50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14. Адекватно понимать текст, объяснять значение пословицы, строить речевое высказывание в письменной форме с учетом норм построения предложения и словоупотребления  </a:t>
                      </a:r>
                      <a:b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Адекватно понимать тексты различных функционально-смысловых типов речи и функциональных разновидностей языка; анализировать текст с точки зрения его темы, цели, основной мысли, основной и дополнительной информации;</a:t>
                      </a:r>
                      <a:b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0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77,98</a:t>
                      </a:r>
                    </a:p>
                  </a:txBody>
                  <a:tcPr marL="2808" marR="2808" marT="28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0004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требования(умения)</a:t>
            </a:r>
            <a:endParaRPr lang="ru-RU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sz="4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Выполнение заданий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32" y="1357298"/>
          <a:ext cx="9215502" cy="4071966"/>
        </p:xfrm>
        <a:graphic>
          <a:graphicData uri="http://schemas.openxmlformats.org/drawingml/2006/table">
            <a:tbl>
              <a:tblPr/>
              <a:tblGrid>
                <a:gridCol w="285752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  <a:gridCol w="357190"/>
              </a:tblGrid>
              <a:tr h="2350275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РТ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64,79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49,22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93,05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80,78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57,25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53,89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63,25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55,09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43,32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61,53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59,43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73,31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41,57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66,7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45,33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73,06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50,13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55,16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63,77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58,62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38,63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76,03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62,36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51,33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67,97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1691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ЛМР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72,83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64,16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92,49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86,79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68,24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63,92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67,01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60,82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50,96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67,01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64,8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48,6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68,19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52,58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75,48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61,12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63,99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78,65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67,82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41,97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83,65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74,82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64,95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77,98</a:t>
                      </a:r>
                    </a:p>
                  </a:txBody>
                  <a:tcPr marL="4512" marR="4512" marT="45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643998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Всего учащихся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880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Приняли участие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809 (92%)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«5»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130 (16,1%)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«4»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403 (49,8%) </a:t>
            </a: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«3»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255 (31,5%)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«2»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21 (2,6%)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Успеваемость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97,4 %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Качество знаний –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65,9%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Средняя оценка 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3,8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641088" cy="78579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Русский язык 6 классы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Сравнение отметок с отметками по журналу</a:t>
            </a:r>
            <a:endParaRPr lang="ru-RU" dirty="0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71406" y="1571612"/>
          <a:ext cx="9001188" cy="3571900"/>
        </p:xfrm>
        <a:graphic>
          <a:graphicData uri="http://schemas.openxmlformats.org/drawingml/2006/table">
            <a:tbl>
              <a:tblPr/>
              <a:tblGrid>
                <a:gridCol w="7215238"/>
                <a:gridCol w="785818"/>
                <a:gridCol w="1000132"/>
              </a:tblGrid>
              <a:tr h="142876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Понизили (Отметка &lt; Отметка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22,24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Подтвердили (Отметка = Отметке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444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Повысили (Отметка &gt; Отметка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643998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Всего учащихся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746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Приняли участие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372 (49,9%)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«5»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41 (11%)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«4»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191 (51,3%) </a:t>
            </a: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«3»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118 (31,8%)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«2»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22 (5,9%)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Успеваемость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94,1 %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Качество знаний –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62,4%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Средняя оценка 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3,7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355336" cy="78579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Русский язык 9 классы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06" y="642918"/>
          <a:ext cx="8929750" cy="5707262"/>
        </p:xfrm>
        <a:graphic>
          <a:graphicData uri="http://schemas.openxmlformats.org/drawingml/2006/table">
            <a:tbl>
              <a:tblPr/>
              <a:tblGrid>
                <a:gridCol w="8358246"/>
                <a:gridCol w="571504"/>
              </a:tblGrid>
              <a:tr h="78581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1K1. Соблюдать изученные орфографические и пунктуационные правила при списывании осложненного пропусками орфограмм и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пунктограмм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текста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Соблюдать основные языковые нормы в устной и письменной речи; опираться на фонетический, морфемный, словообразовательный и морфологический анализ в практике правописания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68,95</a:t>
                      </a: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24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1K2. Соблюдать изученные орфографические и пунктуационные правила при списывании осложненного пропусками орфограмм и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пунктограмм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текста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Соблюдать основные языковые нормы в устной и письменной речи; опираться на фонетический, морфемный, словообразовательный и морфологический анализ в практике правописания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54,75</a:t>
                      </a: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11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1K3. Соблюдать изученные орфографические и пунктуационные правила при списывании осложненного пропусками орфограмм и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пунктограмм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текста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Соблюдать основные языковые нормы в устной и письменной речи; опираться на фонетический, морфемный, словообразовательный и морфологический анализ в практике правописания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94,49</a:t>
                      </a: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10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2K1. Проводить морфемный анализ слова;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морфологический анализ слова;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синтаксический анализ  предложения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90,95</a:t>
                      </a: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54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2K2. Проводить морфемный анализ слова;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морфологический анализ слова;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синтаксический анализ  предложения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66,13</a:t>
                      </a: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38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2K3. Проводить морфемный анализ слова;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морфологический анализ слова;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синтаксический анализ  предложения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63,71</a:t>
                      </a: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05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Правильно писать с НЕ слова разных частей речи, обосновывать условия выбора слитного/раздельного написания 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Опознавать самостоятельные части речи и их формы; опираться на фонетический, морфемный, словообразовательный и морфологический анализ в практике правописания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45,56</a:t>
                      </a:r>
                    </a:p>
                  </a:txBody>
                  <a:tcPr marL="5426" marR="5426" marT="5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72547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требования(умения)</a:t>
            </a:r>
            <a:endParaRPr lang="ru-RU"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571480"/>
          <a:ext cx="9001156" cy="5894924"/>
        </p:xfrm>
        <a:graphic>
          <a:graphicData uri="http://schemas.openxmlformats.org/drawingml/2006/table">
            <a:tbl>
              <a:tblPr/>
              <a:tblGrid>
                <a:gridCol w="8501090"/>
                <a:gridCol w="500066"/>
              </a:tblGrid>
              <a:tr h="6429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Правильно писать Н и НН в словах разных частей речи, обосновывать условия выбора написаний. Опознавать самостоятельные части речи и их формы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опираться на фонетический, морфемный, словообразовательный и морфологический анализ в практике правописания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2" marR="3932" marT="39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45,43</a:t>
                      </a:r>
                    </a:p>
                  </a:txBody>
                  <a:tcPr marL="3932" marR="3932" marT="39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96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Владеть орфоэпическими нормами русского литературного языка 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орфоэпический анализ слова; определять место ударного слога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2" marR="3932" marT="39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84,01</a:t>
                      </a:r>
                    </a:p>
                  </a:txBody>
                  <a:tcPr marL="3932" marR="3932" marT="39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 Распознавать случаи нарушения грамматических норм русского литературного языка в заданных предложениях и исправлять эти нарушения 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Соблюдать основные языковые нормы в устной и письменной речи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2" marR="3932" marT="39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61,56</a:t>
                      </a:r>
                    </a:p>
                  </a:txBody>
                  <a:tcPr marL="3932" marR="3932" marT="39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61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 Анализировать прочитанный текст с точки зрения его основной мысли; распознавать и  формулировать основную мысль текста в письменной форме, соблюдая нормы построения предложения и словоупотребления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Владеть навыками различных видов чтения (изучающим, ознакомительным, просмотровым) и информационной переработки прочитанного материала;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адекватно понимать тексты различных функционально-смысловых типов речи &lt;…&gt; и функциональных разновидностей языка;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анализировать текст с точки зрения его темы, цели</a:t>
                      </a:r>
                    </a:p>
                  </a:txBody>
                  <a:tcPr marL="3932" marR="3932" marT="39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66,94</a:t>
                      </a:r>
                    </a:p>
                  </a:txBody>
                  <a:tcPr marL="3932" marR="3932" marT="39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61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 Анализировать прочитанную часть текста с точки зрения ее </a:t>
                      </a:r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микротемы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; распознавать и адекватно формулировать </a:t>
                      </a:r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микротему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заданного абзаца текста в письменной форме, соблюдая нормы построения предложения и словоупотребления Владеть навыками различных видов чтения (изучающим, ознакомительным, просмотровым) и информационной переработки прочитанного материала;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адекватно понимать тексты различных функционально-смысловых типов речи &lt;…&gt; и функциональных разновидностей языка;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2" marR="3932" marT="39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68,28</a:t>
                      </a:r>
                    </a:p>
                  </a:txBody>
                  <a:tcPr marL="3932" marR="3932" marT="39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38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9. Определять вид тропа 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Владеть навыками различных видов чтения (изучающим, ознакомительным, просмотровым) и информационной переработки прочитанного материала;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адекватно понимать тексты различных функционально-смысловых типов речи &lt;…&gt; и функциональных разновидностей языка;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лексический анализ слова; опознавать лексические средства выразительности и основные виды тропов (метафора, эпитет, сравнение, гипербола, олицетворение)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2" marR="3932" marT="39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74,19</a:t>
                      </a:r>
                    </a:p>
                  </a:txBody>
                  <a:tcPr marL="3932" marR="3932" marT="39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758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 Распознавать лексическое значение слова с опорой на указанный в задании контекст 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Владеть навыками различных видов чтения (изучающим, ознакомительным, просмотровым) и информационной переработки прочитанного материала;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проводить лексический анализ слова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2" marR="3932" marT="39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88,44</a:t>
                      </a:r>
                    </a:p>
                  </a:txBody>
                  <a:tcPr marL="3932" marR="3932" marT="39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58204" cy="71435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требования(умения)</a:t>
            </a:r>
            <a:endParaRPr lang="ru-RU" sz="3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06" y="642918"/>
          <a:ext cx="9001188" cy="6064356"/>
        </p:xfrm>
        <a:graphic>
          <a:graphicData uri="http://schemas.openxmlformats.org/drawingml/2006/table">
            <a:tbl>
              <a:tblPr/>
              <a:tblGrid>
                <a:gridCol w="8501122"/>
                <a:gridCol w="500066"/>
              </a:tblGrid>
              <a:tr h="78581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 Распознавать подчинительные словосочетания, определять вид подчинительной связи 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Опознавать основные единицы синтаксиса (словосочетание, предложение, текст);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анализировать различные виды словосочетаний и предложений с точки зрения их структурно-смысловой организации и функциональных особенностей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52,2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73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12. Находить в предложении грамматическую основу 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Находить грамматическую основу предложения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78,76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41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 Определять тип односоставного предложения 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Анализировать различные виды словосочетаний и предложений с точки зрения их структурно-смысловой организации и функциональных особенностей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73,66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71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14. Находить в ряду других предложений предложение с вводным словом, подбирать к данному вводному слову синоним (из той же группы по значению) 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Опознавать предложения простые и сложные, предложения осложненной структуры; анализировать различные виды словосочетаний и предложений с точки зрения их структурно-смысловой организации и функциональных особенностей; проводить лексический анализ слова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73,39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877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 Находить в ряду других предложений предложение с обособленным согласованным определением,  обосновывать условия обособления согласованного определения, в том числе с помощью графической схемы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Опознавать предложения простые и сложные, предложения осложненной структуры; анализировать различные виды словосочетаний и предложений с точки зрения их структурно-смысловой организации и функциональных особенностей; опираться на грамматико-интонационный анализ при объяснении расстановки знаков препинания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61,11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05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16. Находить в ряду других предложений предложение с обособленным обстоятельством,  обосновывать условия обособления обстоятельства, в том числе с помощью графической схемы Опознавать предложения простые и сложные, предложения осложненной структуры; анализировать различные виды словосочетаний и предложений с точки зрения их структурно-смысловой организации и функциональных особенностей; опираться на грамматико-интонационный анализ при объяснении расстановки знаков препинания в предложении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70,43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05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17. Опознавать по графической схеме простое предложение, осложненное однородными сказуемыми; находить в ряду других предложений предложение с однородными сказуемыми с опорой на графическую схему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Опознавать предложения простые и сложные, предложения осложненной структуры; анализировать различные виды словосочетаний и предложений с точки зрения их структурно-смысловой организации и функциональных особенностей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93,82</a:t>
                      </a:r>
                    </a:p>
                  </a:txBody>
                  <a:tcPr marL="4188" marR="4188" marT="41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0"/>
            <a:ext cx="8043890" cy="57148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требования(умения)</a:t>
            </a:r>
            <a:endParaRPr lang="ru-RU" sz="3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06" y="1571612"/>
          <a:ext cx="8929750" cy="3000396"/>
        </p:xfrm>
        <a:graphic>
          <a:graphicData uri="http://schemas.openxmlformats.org/drawingml/2006/table">
            <a:tbl>
              <a:tblPr/>
              <a:tblGrid>
                <a:gridCol w="428628"/>
                <a:gridCol w="357190"/>
                <a:gridCol w="357190"/>
                <a:gridCol w="500066"/>
                <a:gridCol w="500066"/>
                <a:gridCol w="428628"/>
                <a:gridCol w="357190"/>
                <a:gridCol w="428628"/>
                <a:gridCol w="357190"/>
                <a:gridCol w="428628"/>
                <a:gridCol w="357190"/>
                <a:gridCol w="428628"/>
                <a:gridCol w="357190"/>
                <a:gridCol w="357190"/>
                <a:gridCol w="428628"/>
                <a:gridCol w="357190"/>
                <a:gridCol w="428628"/>
                <a:gridCol w="413737"/>
                <a:gridCol w="372081"/>
                <a:gridCol w="428628"/>
                <a:gridCol w="428628"/>
                <a:gridCol w="428628"/>
              </a:tblGrid>
              <a:tr h="1428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67,2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46,06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93,58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86,61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57,93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59,33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41,16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38,22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78,29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57,25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60,22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60,1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68,61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83,29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51,63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76,96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63,2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71,48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51,78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63,21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90,2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ЛМР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68,95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54,75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94,49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90,95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66,13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63,71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45,56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45,43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84,01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61,56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66,94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68,28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74,19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88,44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52,2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78,76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73,66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73,39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61,11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70,43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93,82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Выполнение заданий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571612"/>
          <a:ext cx="8786874" cy="4286280"/>
        </p:xfrm>
        <a:graphic>
          <a:graphicData uri="http://schemas.openxmlformats.org/drawingml/2006/table">
            <a:tbl>
              <a:tblPr/>
              <a:tblGrid>
                <a:gridCol w="6357982"/>
                <a:gridCol w="1214446"/>
                <a:gridCol w="1214446"/>
              </a:tblGrid>
              <a:tr h="135732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Понизили (Отметка &lt; Отметка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26,88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732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Подтвердили (Отметка = Отметке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Повысили (Отметка &gt; Отметка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Сравнение отметок с отметками по журналу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500042"/>
          <a:ext cx="9072594" cy="5914744"/>
        </p:xfrm>
        <a:graphic>
          <a:graphicData uri="http://schemas.openxmlformats.org/drawingml/2006/table">
            <a:tbl>
              <a:tblPr/>
              <a:tblGrid>
                <a:gridCol w="8501090"/>
                <a:gridCol w="571504"/>
              </a:tblGrid>
              <a:tr h="6429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1K1. Совершенствование видов речевой деятельности (чтения, письма), обеспечивающих эффективное овладение разными учебными предметами; овладение основными нормами литературного языка (орфографическими, пунктуационными); стремление к речевому самосовершенствованию. Соблюдать основные языковые нормы в письменной речи; редактировать письменные тексты разных стилей и жанров с соблюдением норм современного русского литературного языка</a:t>
                      </a:r>
                    </a:p>
                  </a:txBody>
                  <a:tcPr marL="5918" marR="5918" marT="5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60,07</a:t>
                      </a:r>
                    </a:p>
                  </a:txBody>
                  <a:tcPr marL="5918" marR="5918" marT="5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1K2. Совершенствование видов речевой деятельности (чтения, письма), обеспечивающих эффективное овладение разными учебными предметами; овладение основными нормами литературного языка (орфографическими, пунктуационными); стремление к речевому самосовершенствованию. Соблюдать основные языковые нормы в письменной речи; редактировать письменные тексты разных стилей и жанров с соблюдением норм современного русского литературного языка</a:t>
                      </a:r>
                    </a:p>
                  </a:txBody>
                  <a:tcPr marL="5918" marR="5918" marT="5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63,29</a:t>
                      </a:r>
                    </a:p>
                  </a:txBody>
                  <a:tcPr marL="5918" marR="5918" marT="5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12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1K3. Совершенствование видов речевой деятельности (чтения, письма), обеспечивающих эффективное овладение разными учебными предметами; овладение основными нормами литературного языка (орфографическими, пунктуационными); стремление к речевому самосовершенствованию. Соблюдать основные языковые нормы в письменной речи; редактировать письменные тексты разных стилей и жанров с соблюдением норм современного русского литературного языка</a:t>
                      </a:r>
                    </a:p>
                  </a:txBody>
                  <a:tcPr marL="5918" marR="5918" marT="5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92,15</a:t>
                      </a:r>
                    </a:p>
                  </a:txBody>
                  <a:tcPr marL="5918" marR="5918" marT="5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842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2K1.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формирование навыков проведения различных видов анализа слова (фонетического, морфемного, словообразовательного, лексического, морфологического), синтаксического анализа словосочетания и предложения. Проводить фонетический анализ слова; проводить морфемный анализ слов; проводить морфологический анализ слова; проводить синтаксический анализ словосочетания и предложения.</a:t>
                      </a:r>
                    </a:p>
                  </a:txBody>
                  <a:tcPr marL="5918" marR="5918" marT="5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66,87</a:t>
                      </a:r>
                    </a:p>
                  </a:txBody>
                  <a:tcPr marL="5918" marR="5918" marT="5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2K2.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формирование навыков проведения различных видов анализа слова (фонетического, морфемного, словообразовательного, лексического, морфологического), синтаксического анализа словосочетания и предложения. Проводить фонетический анализ слова; проводить морфемный анализ слов; проводить морфологический анализ слова; проводить синтаксический анализ словосочетания и предложения.</a:t>
                      </a:r>
                    </a:p>
                  </a:txBody>
                  <a:tcPr marL="5918" marR="5918" marT="5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84,47</a:t>
                      </a:r>
                    </a:p>
                  </a:txBody>
                  <a:tcPr marL="5918" marR="5918" marT="5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2K3.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формирование навыков проведения различных видов анализа слова (фонетического, морфемного, словообразовательного, лексического, морфологического), синтаксического анализа словосочетания и предложения. Проводить фонетический анализ слова; проводить морфемный анализ слов; проводить морфологический анализ слова; проводить синтаксический анализ словосочетания и предложения.</a:t>
                      </a:r>
                    </a:p>
                  </a:txBody>
                  <a:tcPr marL="5918" marR="5918" marT="5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58,96</a:t>
                      </a:r>
                    </a:p>
                  </a:txBody>
                  <a:tcPr marL="5918" marR="5918" marT="5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87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2K4.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формирование навыков проведения различных видов анализа слова (фонетического, морфемного, словообразовательного, лексического, морфологического), синтаксического анализа словосочетания и предложения. Проводить фонетический анализ слова; проводить морфемный анализ слов; проводить морфологический анализ слова; проводить синтаксический анализ словосочетания и предложения.</a:t>
                      </a:r>
                    </a:p>
                  </a:txBody>
                  <a:tcPr marL="5918" marR="5918" marT="5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66,34</a:t>
                      </a:r>
                    </a:p>
                  </a:txBody>
                  <a:tcPr marL="5918" marR="5918" marT="5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32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Совершенствование видов речевой деятельности (чтения, говорения), обеспечивающих эффективное овладение разными учебными предметами и взаимодействие с окружающими людьми; овладение основными нормами литературного языка (орфоэпическими). Проводить орфоэпический анализ слова; определять место ударного слога</a:t>
                      </a:r>
                    </a:p>
                  </a:txBody>
                  <a:tcPr marL="5918" marR="5918" marT="5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73,67</a:t>
                      </a:r>
                    </a:p>
                  </a:txBody>
                  <a:tcPr marL="5918" marR="5918" marT="59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57148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требования(умения)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06" y="642918"/>
          <a:ext cx="9001188" cy="5740002"/>
        </p:xfrm>
        <a:graphic>
          <a:graphicData uri="http://schemas.openxmlformats.org/drawingml/2006/table">
            <a:tbl>
              <a:tblPr/>
              <a:tblGrid>
                <a:gridCol w="8572560"/>
                <a:gridCol w="428628"/>
              </a:tblGrid>
              <a:tr h="39264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4.1.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языка. Опознавать самостоятельные части речи и их формы, а также служебные части речи и междометия</a:t>
                      </a:r>
                    </a:p>
                  </a:txBody>
                  <a:tcPr marL="6707" marR="6707" marT="67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81,54</a:t>
                      </a:r>
                    </a:p>
                  </a:txBody>
                  <a:tcPr marL="6707" marR="6707" marT="67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64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4.2.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языка. Опознавать самостоятельные части речи и их формы, а также служебные части речи и междометия</a:t>
                      </a:r>
                    </a:p>
                  </a:txBody>
                  <a:tcPr marL="6707" marR="6707" marT="67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62,18</a:t>
                      </a:r>
                    </a:p>
                  </a:txBody>
                  <a:tcPr marL="6707" marR="6707" marT="67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48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5.1. Совершенствование видов речевой деятельности (чтения, письма), обеспечивающих эффективное овладение разными учебными предметами и взаимодействие с окружающими людьми;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овладение основными нормами литературного языка (пунктуационными). Анализировать различные виды словосочетаний и предложений с точки зрения их структурно-смысловой организации и функциональных особенностей; соблюдать основные языковые нормы в письменной речи; опираться на грамматико-интонационный анализ при объяснении расстановки знаков препинания в предложении</a:t>
                      </a:r>
                    </a:p>
                  </a:txBody>
                  <a:tcPr marL="6707" marR="6707" marT="67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63,04</a:t>
                      </a:r>
                    </a:p>
                  </a:txBody>
                  <a:tcPr marL="6707" marR="6707" marT="67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48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5.2. Совершенствование видов речевой деятельности (чтения, письма), обеспечивающих эффективное овладение разными учебными предметами и взаимодействие с окружающими людьми;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овладение основными нормами литературного языка (пунктуационными). Анализировать различные виды словосочетаний и предложений с точки зрения их структурно-смысловой организации и функциональных особенностей; соблюдать основные языковые нормы в письменной речи; опираться на грамматико-интонационный анализ при объяснении расстановки знаков препинания в предложении</a:t>
                      </a:r>
                    </a:p>
                  </a:txBody>
                  <a:tcPr marL="6707" marR="6707" marT="67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49,75</a:t>
                      </a:r>
                    </a:p>
                  </a:txBody>
                  <a:tcPr marL="6707" marR="6707" marT="67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48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6.1. Совершенствование видов речевой деятельности (чтения, письма), обеспечивающих эффективное овладение разными учебными предметами и взаимодействие с окружающими людьми;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овладение основными нормами литературного языка (пунктуационными). Анализировать различные виды словосочетаний и предложений с точки зрения их структурно-смысловой организации и функциональных особенностей; соблюдать основные языковые нормы в письменной речи; опираться на грамматико-интонационный анализ при объяснении расстановки знаков препинания в предложении</a:t>
                      </a:r>
                    </a:p>
                  </a:txBody>
                  <a:tcPr marL="6707" marR="6707" marT="67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67,86</a:t>
                      </a:r>
                    </a:p>
                  </a:txBody>
                  <a:tcPr marL="6707" marR="6707" marT="67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48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6.2. Совершенствование видов речевой деятельности (чтения, письма), обеспечивающих эффективное овладение разными учебными предметами и взаимодействие с окружающими людьми;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овладение основными нормами литературного языка (пунктуационными). Анализировать различные виды словосочетаний и предложений с точки зрения их структурно-смысловой организации и функциональных особенностей; соблюдать основные языковые нормы в письменной речи; опираться на грамматико-интонационный анализ при объяснении расстановки знаков препинания в предложении</a:t>
                      </a:r>
                    </a:p>
                  </a:txBody>
                  <a:tcPr marL="6707" marR="6707" marT="67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54,02</a:t>
                      </a:r>
                    </a:p>
                  </a:txBody>
                  <a:tcPr marL="6707" marR="6707" marT="67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-21433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требования(умения)</a:t>
            </a:r>
            <a:endParaRPr lang="ru-RU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06" y="642918"/>
          <a:ext cx="9001188" cy="6198142"/>
        </p:xfrm>
        <a:graphic>
          <a:graphicData uri="http://schemas.openxmlformats.org/drawingml/2006/table">
            <a:tbl>
              <a:tblPr/>
              <a:tblGrid>
                <a:gridCol w="8643998"/>
                <a:gridCol w="357190"/>
              </a:tblGrid>
              <a:tr h="469476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7.1. Совершенствование видов речевой деятельности (чтения, письма), обеспечивающих эффективное овладение разными учебными предметами и взаимодействие с окружающими людьми;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; овладение 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основными нормами литературного языка (пунктуационными). Анализировать различные виды словосочетаний и предложений с точки зрения их структурно- смысловой организации и функциональных особенностей; соблюдать основные языковые нормы в письменной речи; опираться на грамматико-интонационный анализ при объяснении расстановки знаков препинания в предложении</a:t>
                      </a:r>
                    </a:p>
                  </a:txBody>
                  <a:tcPr marL="3706" marR="3706" marT="37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62,92</a:t>
                      </a:r>
                    </a:p>
                  </a:txBody>
                  <a:tcPr marL="3706" marR="3706" marT="37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44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7.2. Совершенствование видов речевой деятельности (чтения, письма), обеспечивающих эффективное овладение разными учебными предметами и взаимодействие с окружающими людьми;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; овладение 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основными нормами литературного языка (пунктуационными). Анализировать различные виды словосочетаний и предложений с точки зрения их структурно- смысловой организации и функциональных особенностей; соблюдать основные языковые нормы в письменной речи; опираться на грамматико-интонационный анализ при объяснении расстановки знаков препинания в предложении</a:t>
                      </a:r>
                    </a:p>
                  </a:txBody>
                  <a:tcPr marL="3706" marR="3706" marT="37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49,07</a:t>
                      </a:r>
                    </a:p>
                  </a:txBody>
                  <a:tcPr marL="3706" marR="3706" marT="37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066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 Совершенствование видов речевой деятельности (чтения), обеспечивающих эффективное овладение разными учебными предметами; формирование навыков проведения </a:t>
                      </a:r>
                      <a:r>
                        <a:rPr lang="ru-RU" sz="9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многоаспектного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анализа текста; овладение основными стилистическими ресурсами лексики и фразеологии языка, основными нормами литературного языка; приобретение опыта их использования в речевой практике при создании письменных высказываний. 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функционально-смысловых типов речи и функциональных разновидностей языка; анализировать текст с точки зрения его темы, цели, основной мысли, основной и дополнительной информации</a:t>
                      </a:r>
                    </a:p>
                  </a:txBody>
                  <a:tcPr marL="3706" marR="3706" marT="37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58,53</a:t>
                      </a:r>
                    </a:p>
                  </a:txBody>
                  <a:tcPr marL="3706" marR="3706" marT="37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066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9. Совершенствование видов речевой деятельности (чтения), обеспечивающих эффективное овладение разными учебными предметами; формирование навыков проведения </a:t>
                      </a:r>
                      <a:r>
                        <a:rPr lang="ru-RU" sz="9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многоаспектного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анализа текста; овладение основными стилистическими ресурсами лексики и фразеологии языка, основными нормами литературного языка; приобретение опыта их использования в речевой практике при создании письменных высказываний. 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функционально-смысловых типов речи и функциональных разновидностей языка; анализировать текст с точки зрения его темы, цели, основной мысли, основной и дополнительной информации</a:t>
                      </a:r>
                    </a:p>
                  </a:txBody>
                  <a:tcPr marL="3706" marR="3706" marT="37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59,02</a:t>
                      </a:r>
                    </a:p>
                  </a:txBody>
                  <a:tcPr marL="3706" marR="3706" marT="37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101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 Совершенствование видов речевой деятельности (чтения), обеспечивающих эффективное овладение разными учебными предметами;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формирование навыков проведения </a:t>
                      </a:r>
                      <a:r>
                        <a:rPr lang="ru-RU" sz="9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многоаспектного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анализа текста; овладение основными стилистическими ресурсами лексики и фразеологии языка, основными нормами литературного языка; приобретение опыта их использования в речевой практике при создании письменных высказываний. 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функционально-смысловых типов речи и функциональных разновидностей языка; анализировать текст с точки зрения его принадлежности к функционально-смысловому типу речи и функциональной разновидности языка</a:t>
                      </a:r>
                    </a:p>
                  </a:txBody>
                  <a:tcPr marL="3706" marR="3706" marT="37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62,18</a:t>
                      </a:r>
                    </a:p>
                  </a:txBody>
                  <a:tcPr marL="3706" marR="3706" marT="37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31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 Совершенствование видов речевой деятельности (чтения, письма), обеспечивающих эффективное овладение разными учебными предметами и взаимодействие с окружающими людьми в ситуациях формального и неформального межличностного и межкультурного общения; использование коммуникативно-эстетических возможностей русского языка; расширение и систематизацию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формирование навыков проведения различных видов анализа слова (лексического), а также </a:t>
                      </a:r>
                      <a:r>
                        <a:rPr lang="ru-RU" sz="9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многоаспектного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анализа текста; овладение основными стилистическими ресурсами лексики и фразеологии языка, основными нормами литературного языка. 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функционально-смысловых типов речи и функциональных разновидностей языка; проводить лексический анализ слова; опознавать лексические средства выразительности</a:t>
                      </a:r>
                    </a:p>
                  </a:txBody>
                  <a:tcPr marL="3706" marR="3706" marT="37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</a:p>
                  </a:txBody>
                  <a:tcPr marL="3706" marR="3706" marT="37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31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12. Совершенствование видов речевой деятельности (чтения, письма), обеспечивающих эффективное овладение разными учебными предметами и взаимодействие с окружающими людьми в ситуациях формального и неформального межличностного и межкультурного общения; использование коммуникативно-эстетических возможностей русского языка; расширение и систематизацию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формирование навыков проведения различных видов анализа слова (лексического), а также </a:t>
                      </a:r>
                      <a:r>
                        <a:rPr lang="ru-RU" sz="9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многоаспектного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анализа текста; овладение основными стилистическими ресурсами лексики и фразеологии языка, основными нормами литературного языка. 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 смысловых типов речи и функциональных разновидностей языка; проводить лексический анализ слова; опознавать лексические средства выразительности.&lt;&lt;</a:t>
                      </a:r>
                    </a:p>
                  </a:txBody>
                  <a:tcPr marL="3706" marR="3706" marT="37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</a:p>
                  </a:txBody>
                  <a:tcPr marL="3706" marR="3706" marT="37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0"/>
            <a:ext cx="8215370" cy="32701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требования(умения)</a:t>
            </a:r>
            <a:endParaRPr lang="ru-RU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71406" y="1142984"/>
          <a:ext cx="9001188" cy="4500594"/>
        </p:xfrm>
        <a:graphic>
          <a:graphicData uri="http://schemas.openxmlformats.org/drawingml/2006/table">
            <a:tbl>
              <a:tblPr/>
              <a:tblGrid>
                <a:gridCol w="428628"/>
                <a:gridCol w="357190"/>
                <a:gridCol w="357190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  <a:gridCol w="357190"/>
                <a:gridCol w="428628"/>
                <a:gridCol w="357190"/>
                <a:gridCol w="357190"/>
                <a:gridCol w="428628"/>
                <a:gridCol w="428628"/>
                <a:gridCol w="428628"/>
                <a:gridCol w="428628"/>
                <a:gridCol w="357190"/>
              </a:tblGrid>
              <a:tr h="214314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59,53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55,8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91,39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57,57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81,28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47,55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56,1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70,43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76,69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49,67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56,09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41,91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60,19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48,39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58,66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45,23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50,67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53,87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50,96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71,27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84,65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745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ЛМР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60,07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63,29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92,15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66,87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84,47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58,96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66,34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73,67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81,54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62,18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63,04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49,75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67,86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54,02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62,92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49,07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58,53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59,02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62,18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</a:p>
                  </a:txBody>
                  <a:tcPr marL="5248" marR="5248" marT="52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Выполнение заданий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Сравнение отметок с отметками по журналу</a:t>
            </a:r>
            <a:endParaRPr lang="ru-RU" sz="3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71406" y="1928802"/>
          <a:ext cx="8786874" cy="3786214"/>
        </p:xfrm>
        <a:graphic>
          <a:graphicData uri="http://schemas.openxmlformats.org/drawingml/2006/table">
            <a:tbl>
              <a:tblPr/>
              <a:tblGrid>
                <a:gridCol w="7143800"/>
                <a:gridCol w="857256"/>
                <a:gridCol w="785818"/>
              </a:tblGrid>
              <a:tr h="1000132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Понизили (Отметка &lt; Отметка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22,87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7322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Подтвердили (Отметка = Отметке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6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Повысили (Отметка &gt; Отметка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643998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Всего учащихся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830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Приняли участие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752 (91%)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«5»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104 (13,8%)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«4»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345 (45,9%) </a:t>
            </a: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«3»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279 (37,1%)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«2»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24 (3,2%)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Успеваемость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96,8 %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Качество знаний –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59,7%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Средняя оценка 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3,7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355336" cy="78579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Русский язык 7 классы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57148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требования(умения)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32" y="500042"/>
          <a:ext cx="9072626" cy="6235534"/>
        </p:xfrm>
        <a:graphic>
          <a:graphicData uri="http://schemas.openxmlformats.org/drawingml/2006/table">
            <a:tbl>
              <a:tblPr/>
              <a:tblGrid>
                <a:gridCol w="8501090"/>
                <a:gridCol w="571536"/>
              </a:tblGrid>
              <a:tr h="95563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1K1. Списывать текст с пропусками орфограмм и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пунктограмм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соблюдать в практике письма изученные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орфографиические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пунктуационные нормы/ совершенствовать орфографические и пунктуационные умения и навыки на основе знаний о нормах русского литературного языка; соблюдать культуру чтения, говорения,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аудирования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письма</a:t>
                      </a:r>
                    </a:p>
                  </a:txBody>
                  <a:tcPr marL="4642" marR="4642" marT="46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64,73</a:t>
                      </a:r>
                    </a:p>
                  </a:txBody>
                  <a:tcPr marL="4642" marR="4642" marT="46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04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1K2. Совершенствование видов речевой деятельности (чтения, письма), обеспечивающих эффективное овладение разными учебными предметами; овладение основными нормами литературного языка (орфографическими, пунктуационными); стремление к речевому самосовершенствованию. Соблюдать основные языковые нормы в письменной речи; редактировать письменные тексты разных стилей и жанров с соблюдением норм современного русского литературного языка</a:t>
                      </a:r>
                    </a:p>
                  </a:txBody>
                  <a:tcPr marL="4642" marR="4642" marT="46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70,43</a:t>
                      </a:r>
                    </a:p>
                  </a:txBody>
                  <a:tcPr marL="4642" marR="4642" marT="46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818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1K3. Списывать текст с пропусками орфограмм и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пунктограмм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соблюдать в практике письма изученные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орфографиические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пунктуационные нормы/ совершенствовать орфографические и пунктуационные умения и навыки на основе знаний о нормах русского литературного языка; соблюдать культуру чтения, говорения,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аудирования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письма</a:t>
                      </a:r>
                    </a:p>
                  </a:txBody>
                  <a:tcPr marL="4642" marR="4642" marT="46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95,55</a:t>
                      </a:r>
                    </a:p>
                  </a:txBody>
                  <a:tcPr marL="4642" marR="4642" marT="46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28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2K1. Проводить морфемный и словообразовательный анализы слов; проводить морфологический анализ слова; проводить синтаксический анализ  предложения. Распознавать уровни и единицы языка в предъявленном тексте и видеть взаимосвязь между ними</a:t>
                      </a:r>
                    </a:p>
                  </a:txBody>
                  <a:tcPr marL="4642" marR="4642" marT="46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89,85</a:t>
                      </a:r>
                    </a:p>
                  </a:txBody>
                  <a:tcPr marL="4642" marR="4642" marT="46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28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2K2. Проводить морфемный и словообразовательный анализы слов; проводить морфологический анализ слова; проводить синтаксический анализ  предложения. Распознавать уровни и единицы языка в предъявленном тексте и видеть взаимосвязь между ними</a:t>
                      </a:r>
                    </a:p>
                  </a:txBody>
                  <a:tcPr marL="4642" marR="4642" marT="46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64,45</a:t>
                      </a:r>
                    </a:p>
                  </a:txBody>
                  <a:tcPr marL="4642" marR="4642" marT="46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998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2K3. Расширение и систематизация научных знаний о языке; осознание взаимосвязи его уровней и единиц; освоение базовых понятий лингвистики, основных единиц и грамматических категорий языка; формирование навыков проведения различных видов анализа слова (фонетического, морфемного, словообразовательного, лексического, морфологического), синтаксического анализа словосочетания и предложения. Проводить фонетический анализ слова; проводить морфемный анализ слов; проводить морфологический анализ слова; проводить синтаксический анализ словосочетания и предложения.</a:t>
                      </a:r>
                    </a:p>
                  </a:txBody>
                  <a:tcPr marL="4642" marR="4642" marT="46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66,09</a:t>
                      </a:r>
                    </a:p>
                  </a:txBody>
                  <a:tcPr marL="4642" marR="4642" marT="46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352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2K4. Проводить морфемный и словообразовательный анализы слов; проводить морфологический анализ слова; проводить синтаксический анализ  предложения. Распознавать уровни и единицы языка в предъявленном тексте и видеть взаимосвязь между ними</a:t>
                      </a:r>
                    </a:p>
                  </a:txBody>
                  <a:tcPr marL="4642" marR="4642" marT="46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71,9</a:t>
                      </a:r>
                    </a:p>
                  </a:txBody>
                  <a:tcPr marL="4642" marR="4642" marT="46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6196</TotalTime>
  <Words>4604</Words>
  <Application>Microsoft Office PowerPoint</Application>
  <PresentationFormat>Экран (4:3)</PresentationFormat>
  <Paragraphs>476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Открытая</vt:lpstr>
      <vt:lpstr>                                Результаты ВПР учащихся 6-9 классов по русскому языку   2020-2021 учебного года   </vt:lpstr>
      <vt:lpstr>              Русский язык 6 классы</vt:lpstr>
      <vt:lpstr>Проверяемые требования(умения)</vt:lpstr>
      <vt:lpstr>Проверяемые требования(умения)</vt:lpstr>
      <vt:lpstr> Проверяемые требования(умения)</vt:lpstr>
      <vt:lpstr>Выполнение заданий</vt:lpstr>
      <vt:lpstr>Сравнение отметок с отметками по журналу</vt:lpstr>
      <vt:lpstr>         Русский язык 7 классы</vt:lpstr>
      <vt:lpstr>Проверяемые требования(умения)</vt:lpstr>
      <vt:lpstr>Проверяемые требования(умения)</vt:lpstr>
      <vt:lpstr>Проверяемые требования(умения)</vt:lpstr>
      <vt:lpstr>Выполнение заданий</vt:lpstr>
      <vt:lpstr>Выполнение заданий</vt:lpstr>
      <vt:lpstr>Сравнение отметок с отметками по журналу</vt:lpstr>
      <vt:lpstr>              Русский язык 8 классы </vt:lpstr>
      <vt:lpstr>Проверяемые требования(умения)</vt:lpstr>
      <vt:lpstr>Проверяемые требования(умения)</vt:lpstr>
      <vt:lpstr>Проверяемые требования(умения)</vt:lpstr>
      <vt:lpstr>Выполнение заданий</vt:lpstr>
      <vt:lpstr>Сравнение отметок с отметками по журналу</vt:lpstr>
      <vt:lpstr>         Русский язык 9 классы</vt:lpstr>
      <vt:lpstr>Проверяемые требования(умения)</vt:lpstr>
      <vt:lpstr>Проверяемые требования(умения)</vt:lpstr>
      <vt:lpstr>Проверяемые требования(умения)</vt:lpstr>
      <vt:lpstr>Выполнение заданий</vt:lpstr>
      <vt:lpstr>Сравнение отметок с отметками по журналу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Admin</cp:lastModifiedBy>
  <cp:revision>919</cp:revision>
  <dcterms:created xsi:type="dcterms:W3CDTF">2012-12-17T07:09:56Z</dcterms:created>
  <dcterms:modified xsi:type="dcterms:W3CDTF">2020-12-28T12:02:57Z</dcterms:modified>
</cp:coreProperties>
</file>